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87" r:id="rId3"/>
    <p:sldId id="298" r:id="rId4"/>
    <p:sldId id="299" r:id="rId5"/>
    <p:sldId id="300" r:id="rId6"/>
    <p:sldId id="333" r:id="rId7"/>
    <p:sldId id="334" r:id="rId8"/>
    <p:sldId id="301" r:id="rId9"/>
    <p:sldId id="302" r:id="rId10"/>
    <p:sldId id="316" r:id="rId11"/>
    <p:sldId id="270" r:id="rId12"/>
    <p:sldId id="317" r:id="rId13"/>
    <p:sldId id="318" r:id="rId14"/>
    <p:sldId id="307" r:id="rId15"/>
    <p:sldId id="306" r:id="rId16"/>
    <p:sldId id="321" r:id="rId17"/>
    <p:sldId id="315" r:id="rId18"/>
    <p:sldId id="319" r:id="rId19"/>
    <p:sldId id="320" r:id="rId20"/>
    <p:sldId id="309" r:id="rId21"/>
    <p:sldId id="322" r:id="rId22"/>
    <p:sldId id="323" r:id="rId23"/>
    <p:sldId id="324" r:id="rId24"/>
    <p:sldId id="326" r:id="rId25"/>
    <p:sldId id="325" r:id="rId26"/>
    <p:sldId id="328" r:id="rId27"/>
    <p:sldId id="327" r:id="rId28"/>
    <p:sldId id="329" r:id="rId29"/>
    <p:sldId id="330" r:id="rId30"/>
    <p:sldId id="311" r:id="rId31"/>
    <p:sldId id="310" r:id="rId32"/>
    <p:sldId id="331" r:id="rId33"/>
    <p:sldId id="314" r:id="rId34"/>
    <p:sldId id="304" r:id="rId35"/>
  </p:sldIdLst>
  <p:sldSz cx="9144000" cy="5715000" type="screen16x10"/>
  <p:notesSz cx="6858000" cy="9144000"/>
  <p:embeddedFontLst>
    <p:embeddedFont>
      <p:font typeface="Open Sans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B1683B-4567-49E4-991B-368EF04162A7}">
  <a:tblStyle styleId="{C7B1683B-4567-49E4-991B-368EF04162A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4BACC6">
              <a:alpha val="2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4BACC6">
              <a:alpha val="2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321475-73BE-4D6A-A7F9-CC13BCEBEE6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996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51515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mike-troilo@utulsa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.zdziarski@uw.edu.pl" TargetMode="External"/><Relationship Id="rId5" Type="http://schemas.openxmlformats.org/officeDocument/2006/relationships/hyperlink" Target="mailto:miklos_stocker@yahoo.com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16800" y="2165894"/>
            <a:ext cx="4644000" cy="22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l-PL" sz="2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ZARZĄDZANIE STRATEGICZNE</a:t>
            </a:r>
          </a:p>
          <a:p>
            <a:pPr lvl="0" algn="ctr"/>
            <a:r>
              <a:rPr lang="pl-PL" sz="2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 ZWIĄZKU SPORTOWYM</a:t>
            </a:r>
          </a:p>
          <a:p>
            <a:pPr lvl="0" algn="ctr">
              <a:buFontTx/>
              <a:buChar char="-"/>
            </a:pPr>
            <a:endParaRPr lang="pl-PL" sz="12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buFontTx/>
              <a:buChar char="-"/>
            </a:pPr>
            <a:endParaRPr lang="pl-PL" sz="1200" dirty="0" smtClean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ctr"/>
            <a:r>
              <a:rPr lang="pl-PL" sz="11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Dr Michał Zdziarski</a:t>
            </a:r>
          </a:p>
          <a:p>
            <a:pPr algn="ctr"/>
            <a:r>
              <a:rPr lang="pl-PL" sz="11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Wydział Zarządzania </a:t>
            </a:r>
          </a:p>
          <a:p>
            <a:pPr algn="ctr"/>
            <a:r>
              <a:rPr lang="pl-PL" sz="11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Uniwersytet Warszawski</a:t>
            </a:r>
          </a:p>
          <a:p>
            <a:pPr algn="ctr"/>
            <a:endParaRPr lang="pl-PL" sz="1100" b="1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100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pl-PL" sz="1100" dirty="0" smtClean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/>
            <a:r>
              <a:rPr lang="pl-PL" sz="1100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Warszawa -  28/05/2018</a:t>
            </a:r>
          </a:p>
          <a:p>
            <a:pPr algn="ctr"/>
            <a:endParaRPr lang="pl-PL" sz="12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/>
          <p:cNvSpPr txBox="1"/>
          <p:nvPr/>
        </p:nvSpPr>
        <p:spPr>
          <a:xfrm>
            <a:off x="1034250" y="2003624"/>
            <a:ext cx="3883350" cy="264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4540" y="3135612"/>
            <a:ext cx="55338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WYSOKIEJ JAKOŚCI KODEKSY DOBRYCH </a:t>
            </a:r>
          </a:p>
          <a:p>
            <a:r>
              <a:rPr lang="pl-PL" sz="2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PRAKTYK NIE GWARANTUJĄ SUKCESU </a:t>
            </a:r>
          </a:p>
          <a:p>
            <a:r>
              <a:rPr lang="pl-PL" sz="2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POJEDYNCZYCH ORGANIZACJI</a:t>
            </a:r>
            <a:endParaRPr lang="en-US" sz="2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766400" y="2179025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474400" y="4936450"/>
            <a:ext cx="3422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8" y="1131570"/>
            <a:ext cx="2757001" cy="3681929"/>
          </a:xfrm>
          <a:prstGeom prst="rect">
            <a:avLst/>
          </a:prstGeom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20" y="1702190"/>
            <a:ext cx="5532120" cy="551278"/>
          </a:xfrm>
          <a:prstGeom prst="rect">
            <a:avLst/>
          </a:prstGeo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03" y="3399461"/>
            <a:ext cx="3020230" cy="1904059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0" y="2373522"/>
            <a:ext cx="3305240" cy="25158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766400" y="2179025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474400" y="4936450"/>
            <a:ext cx="3422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1421995"/>
            <a:ext cx="8474729" cy="336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62975" y="142099"/>
            <a:ext cx="8791800" cy="5364900"/>
          </a:xfrm>
          <a:prstGeom prst="rect">
            <a:avLst/>
          </a:prstGeom>
          <a:gradFill>
            <a:gsLst>
              <a:gs pos="0">
                <a:srgbClr val="FCB319"/>
              </a:gs>
              <a:gs pos="100000">
                <a:srgbClr val="F0513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2294402" y="336170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3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Podsumowanie</a:t>
            </a:r>
            <a:endParaRPr sz="3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2138527" y="349795"/>
            <a:ext cx="58500" cy="9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548129">
            <a:off x="996177" y="515485"/>
            <a:ext cx="815651" cy="8156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90"/>
          <p:cNvSpPr txBox="1"/>
          <p:nvPr/>
        </p:nvSpPr>
        <p:spPr>
          <a:xfrm>
            <a:off x="855394" y="1497058"/>
            <a:ext cx="7488506" cy="347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/>
            <a:r>
              <a:rPr lang="pl-PL" sz="1800" dirty="0" smtClean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- Wysoka </a:t>
            </a:r>
            <a:r>
              <a:rPr lang="pl-PL" sz="18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jakość </a:t>
            </a:r>
            <a:r>
              <a:rPr lang="pl-PL" sz="1800" dirty="0" err="1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governance</a:t>
            </a:r>
            <a:r>
              <a:rPr lang="pl-PL" sz="18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 jest warunkiem koniecznym odbudowania społecznego zaufania do sportu, biznesu i innych dziedzin życia</a:t>
            </a:r>
          </a:p>
          <a:p>
            <a:pPr marL="457200" indent="-457200"/>
            <a:endParaRPr lang="pl-PL" sz="1800" dirty="0" smtClean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457200" indent="-457200"/>
            <a:r>
              <a:rPr lang="pl-PL" sz="1800" dirty="0" smtClean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- Orientacja </a:t>
            </a:r>
            <a:r>
              <a:rPr lang="pl-PL" sz="18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strategiczna przyczynia się do wzrostu wartości i efektywności organizacji</a:t>
            </a:r>
          </a:p>
          <a:p>
            <a:pPr marL="457200" indent="-457200"/>
            <a:endParaRPr lang="pl-PL" sz="1800" dirty="0" smtClean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457200" indent="-457200"/>
            <a:r>
              <a:rPr lang="pl-PL" sz="1800" dirty="0" smtClean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- Wprowadzenie </a:t>
            </a:r>
            <a:r>
              <a:rPr lang="pl-PL" sz="18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kodeksu dobrych praktyk dla </a:t>
            </a:r>
            <a:r>
              <a:rPr lang="pl-PL" sz="1800" dirty="0" smtClean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organizacji sportowych </a:t>
            </a:r>
            <a:r>
              <a:rPr lang="pl-PL" sz="18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jest godnym uznania początkiem drogi</a:t>
            </a:r>
          </a:p>
          <a:p>
            <a:pPr marL="457200" indent="-457200"/>
            <a:endParaRPr lang="pl-PL" sz="1800" dirty="0" smtClean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457200" indent="-457200"/>
            <a:r>
              <a:rPr lang="pl-PL" sz="1800" dirty="0" smtClean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- Nawet </a:t>
            </a:r>
            <a:r>
              <a:rPr lang="pl-PL" sz="18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najlepszy kodeks nie gwarantuje, że wśród organizacji sportowych nie znajdą się czarne owce.</a:t>
            </a:r>
          </a:p>
          <a:p>
            <a:pPr marL="457200" indent="-457200"/>
            <a:endParaRPr lang="pl-PL" sz="1800" dirty="0" smtClean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457200" indent="-457200"/>
            <a:r>
              <a:rPr lang="pl-PL" sz="1800" dirty="0" smtClean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- Wiele </a:t>
            </a:r>
            <a:r>
              <a:rPr lang="pl-PL" sz="1800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zależy ot atmosfery wprowadzania zmian i realnych strategii realizowanych przez PZS, ich zarządy i interesariuszy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pl-PL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pl-PL" sz="3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48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/>
          <p:cNvSpPr txBox="1"/>
          <p:nvPr/>
        </p:nvSpPr>
        <p:spPr>
          <a:xfrm>
            <a:off x="1034250" y="2003624"/>
            <a:ext cx="3883350" cy="264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4540" y="3135612"/>
            <a:ext cx="56621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JAK MOŻNA WYGRAĆ W KONKURENCJI </a:t>
            </a:r>
          </a:p>
          <a:p>
            <a:r>
              <a:rPr lang="pl-PL" sz="2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ZE ZNACZNIE BOGATSZYMI FEDERACJAMI </a:t>
            </a:r>
          </a:p>
          <a:p>
            <a:r>
              <a:rPr lang="pl-PL" sz="2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SPORTOWYMI POSIADAJĄC TYLKO </a:t>
            </a:r>
          </a:p>
          <a:p>
            <a:r>
              <a:rPr lang="pl-PL" sz="2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NIEWIELKI UŁAMEK ICH ZASOBÓW?</a:t>
            </a:r>
            <a:endParaRPr lang="en-US" sz="2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766400" y="2179025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365760" y="1345195"/>
            <a:ext cx="8389620" cy="1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-PL" sz="18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Przypadek strategii </a:t>
            </a:r>
            <a:r>
              <a:rPr lang="pl-PL" sz="1800" b="1" dirty="0" err="1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Tennis</a:t>
            </a:r>
            <a:r>
              <a:rPr lang="pl-PL" sz="18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Canada </a:t>
            </a:r>
          </a:p>
          <a:p>
            <a:pPr algn="ctr"/>
            <a:r>
              <a:rPr lang="pl-PL" sz="1800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/>
            </a:r>
            <a:br>
              <a:rPr lang="pl-PL" sz="1800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</a:br>
            <a:r>
              <a:rPr lang="pl-PL" sz="1600" i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źródło: http://www.europeanbusinessreview.com/strategic-transformation-at-tennis-canada</a:t>
            </a:r>
            <a:endParaRPr lang="pl-PL" sz="1800" i="1" dirty="0" smtClean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474400" y="4936450"/>
            <a:ext cx="3422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396463"/>
            <a:ext cx="8399604" cy="30899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Walka Dawida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z Goliatami – </a:t>
            </a:r>
            <a:r>
              <a:rPr lang="pl-PL" sz="3000" b="1" dirty="0" err="1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Tennis</a:t>
            </a:r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Canada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343900" y="4936450"/>
            <a:ext cx="4727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805940"/>
            <a:ext cx="777955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W 2005 roku nowy zarząd federacji odnotował następujące </a:t>
            </a:r>
          </a:p>
          <a:p>
            <a:pPr algn="just">
              <a:lnSpc>
                <a:spcPct val="115000"/>
              </a:lnSpc>
            </a:pPr>
            <a:r>
              <a:rPr lang="pl-PL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statystyki wyjściowe: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-  Ostatni zawodnik w czołowej 50 rankingu ATP przed 21 laty.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-  Żaden Kanadyjczyk nie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wszedła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wcześniej do czołowej 25 rankingu.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 Trochę lepsze wyniki kobiet – 48 pozycja w rankingu przed 5 laty, 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i dwie zawodniczki w historii w czołowej 25 (#8 w 1985 i #13 w 1989)</a:t>
            </a:r>
          </a:p>
          <a:p>
            <a:pPr algn="just">
              <a:lnSpc>
                <a:spcPct val="115000"/>
              </a:lnSpc>
            </a:pPr>
            <a:endParaRPr lang="en-US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Walka Dawida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z Goliatami – </a:t>
            </a:r>
            <a:r>
              <a:rPr lang="pl-PL" sz="3000" b="1" dirty="0" err="1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Tennis</a:t>
            </a:r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Canada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355330" y="4936450"/>
            <a:ext cx="46127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805940"/>
            <a:ext cx="771097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W 2005 roku nowy zarząd federacji odnotował następujące</a:t>
            </a:r>
            <a:r>
              <a:rPr lang="pl-PL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pl-PL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statystyki wyjściowe: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W rozgrywkach grupowych występuje 16 krajów w I grupie światowej 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w Davis Cup i 8 w pierwszej grupie Pucharu Federacji. Kanada trzykrotnie w historii grała w tym ostatnim i nigdy w pucharze Davisa.  Poprzedni awans do grupy światowej Pucharu FED w 1988 – 17 lat wcześniej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- W czterech kluczowych turniejach Wielkiego Szlema tylko jeden zawodnik Kanady w historii dotarł do półfinału 21 lat wcześniej. </a:t>
            </a:r>
          </a:p>
          <a:p>
            <a:pPr algn="just">
              <a:lnSpc>
                <a:spcPct val="115000"/>
              </a:lnSpc>
            </a:pPr>
            <a:endParaRPr lang="en-US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Walka Dawida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z Goliatami – </a:t>
            </a:r>
            <a:r>
              <a:rPr lang="pl-PL" sz="3000" b="1" dirty="0" err="1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Tennis</a:t>
            </a:r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Canada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343900" y="4936450"/>
            <a:ext cx="4727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805940"/>
            <a:ext cx="777955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buFontTx/>
              <a:buChar char="-"/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Dodatkowo ATP zagroziło odebraniem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Tennis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Canada organizacji turnieju na poziomie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Masters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jeśli nie zainwestuje w poprawę infrastruktury w Toronto – konieczne nakłady oceniono na 18 milionów $. Brak turnieju skutkowałby zniknięciem głównych źródeł przychodu dla federacji.</a:t>
            </a:r>
          </a:p>
          <a:p>
            <a:pPr algn="just">
              <a:lnSpc>
                <a:spcPct val="115000"/>
              </a:lnSpc>
            </a:pPr>
            <a:endParaRPr lang="pl-PL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Zadłużenie na konieczną poprawę infrastruktury i stosunkowo niewielkie przychody pozwalają przewidywać, że środki na rozwój dyscypliny w dyspozycji związku będą w granicach  $3 milionów $ rocznie. </a:t>
            </a:r>
          </a:p>
          <a:p>
            <a:pPr algn="just">
              <a:lnSpc>
                <a:spcPct val="115000"/>
              </a:lnSpc>
            </a:pPr>
            <a:endParaRPr lang="pl-PL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- Dla porównania przychody federacji czterech krajów, w których odbywa się wielki szlem (Francji, USA, Australii i Wielkiej Brytanii) przekraczają 100 milionów $ tylko na bazie dochodów z tych imprez. </a:t>
            </a:r>
          </a:p>
          <a:p>
            <a:pPr algn="just">
              <a:lnSpc>
                <a:spcPct val="115000"/>
              </a:lnSpc>
            </a:pPr>
            <a:endParaRPr lang="en-US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Walka Dawida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z Goliatami – </a:t>
            </a:r>
            <a:r>
              <a:rPr lang="pl-PL" sz="3000" b="1" dirty="0" err="1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Tennis</a:t>
            </a:r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Canada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332470" y="4936450"/>
            <a:ext cx="48413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805940"/>
            <a:ext cx="777955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buFontTx/>
              <a:buChar char="-"/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Dodatkowo ATP zagroziło odebraniem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Tennis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Canada organizacji turnieju na poziomie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Masters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jeśli nie zainwestuje w poprawę infrastruktury w Toronto – konieczne nakłady oceniono na 18 milionów $. Brak turnieju skutkowałby zniknięciem głównych źródeł przychodu dla federacji.</a:t>
            </a:r>
          </a:p>
          <a:p>
            <a:pPr algn="just">
              <a:lnSpc>
                <a:spcPct val="115000"/>
              </a:lnSpc>
            </a:pPr>
            <a:endParaRPr lang="pl-PL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Zadłużenie na konieczną poprawę infrastruktury i stosunkowo niewielkie przychody pozwalają przewidywać, że środki na rozwój dyscypliny w dyspozycji związku będą w granicach  $3 milionów $ rocznie. </a:t>
            </a:r>
          </a:p>
          <a:p>
            <a:pPr algn="just">
              <a:lnSpc>
                <a:spcPct val="115000"/>
              </a:lnSpc>
            </a:pPr>
            <a:endParaRPr lang="pl-PL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- Dla porównania przychody federacji czterech krajów, w których odbywa się wielki szlem (Francji, USA, Australii i Wielkiej Brytanii) przekraczają 100 milionów $ tylko na bazie dochodów z tych imprez. </a:t>
            </a:r>
          </a:p>
          <a:p>
            <a:pPr algn="just">
              <a:lnSpc>
                <a:spcPct val="115000"/>
              </a:lnSpc>
            </a:pPr>
            <a:endParaRPr lang="en-US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2601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Program sesji</a:t>
            </a: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725930"/>
            <a:ext cx="7288066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1.  Wprowadzenie do sesji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2.  Strategia – kluczowy aspekt sport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governance</a:t>
            </a: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3.  Nastawienie na strategię sprzyja budowaniu wartości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4.  Kodeks dobrych praktyk – dobry początek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5.  Zarządzanie strategiczne w praktyce – przypadek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Tennis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Canada</a:t>
            </a: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/>
          <p:cNvSpPr txBox="1"/>
          <p:nvPr/>
        </p:nvSpPr>
        <p:spPr>
          <a:xfrm>
            <a:off x="1034250" y="2003624"/>
            <a:ext cx="3883350" cy="264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4540" y="2918442"/>
            <a:ext cx="65678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KLUCZOWE PYTANIE </a:t>
            </a:r>
          </a:p>
          <a:p>
            <a:r>
              <a:rPr lang="pl-PL" sz="32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STRATEGICZNE: </a:t>
            </a:r>
          </a:p>
          <a:p>
            <a:r>
              <a:rPr lang="pl-PL" sz="1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Jak wygrać w konkurencji ze znacznie bogatszymi federacjami </a:t>
            </a:r>
          </a:p>
          <a:p>
            <a:r>
              <a:rPr lang="pl-PL" sz="16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sportowymi posiadając tylko niewielki ułamek ich zasobów?</a:t>
            </a:r>
            <a:endParaRPr lang="en-US" sz="16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Walka Dawida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z Goliatami – </a:t>
            </a:r>
            <a:r>
              <a:rPr lang="pl-PL" sz="3000" b="1" dirty="0" err="1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Tennis</a:t>
            </a:r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Canada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103870" y="4936450"/>
            <a:ext cx="71273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805940"/>
            <a:ext cx="777955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- Nowy zespół zarządzający Roger Martin, Jack Graham, Michael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Downey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, Tony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Eames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, decyduje o zasadniczej zmianie strategii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Zmiana filozofii działania z „Play to play” na „Play to win”.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Cele: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- Kanada wejdzie do wąskiego grona krajów wiodących w tenisie ziemnym i nigdy nie zabraknie jej przedstawicieli w czołowych rankingach 50 najlepszych kobiet i mężczyzn w dyscyplinie. 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- Zespoły Kanady będą zawsze obecne w grupach światowych rozgrywek pucharu Davisa i federacji, a przedstawiciel Kanady wygra turniej wielkoszlemowy. </a:t>
            </a:r>
          </a:p>
          <a:p>
            <a:pPr algn="just">
              <a:lnSpc>
                <a:spcPct val="115000"/>
              </a:lnSpc>
            </a:pPr>
            <a:endParaRPr lang="en-US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Walka Dawida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z Goliatami – </a:t>
            </a:r>
            <a:r>
              <a:rPr lang="pl-PL" sz="3000" b="1" dirty="0" err="1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Tennis</a:t>
            </a:r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Canada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252460" y="4936450"/>
            <a:ext cx="56414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805940"/>
            <a:ext cx="749380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W ciągu 9 lat zawodnicy Kanady weszli do czołowej 10 rankingów ATP i WTA: Milos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Raonic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zajmował pozycję 6 i Eugenie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Bouchard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5-tą, oboje w tym czasie byli najmłodszymi zawodnikami Top 10. </a:t>
            </a:r>
          </a:p>
          <a:p>
            <a:pPr algn="just">
              <a:lnSpc>
                <a:spcPct val="115000"/>
              </a:lnSpc>
              <a:buFontTx/>
              <a:buChar char="-"/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- Od 2012 Kanada bez przerwy występuje w grupie światowej pucharu Davisa, a od 2014 w I lub II grupie Pucharu Federacji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W Wielkim Szlemie czekają na finalny sukces,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osiągneli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dwa finały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Wimbeldonu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z udziałem Eugenie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Bouchard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 w 2014 i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Milosa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Raonica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w 2016 roku</a:t>
            </a:r>
          </a:p>
          <a:p>
            <a:pPr algn="just">
              <a:lnSpc>
                <a:spcPct val="115000"/>
              </a:lnSpc>
            </a:pPr>
            <a:endParaRPr lang="en-US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Walka Dawida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z Goliatami – </a:t>
            </a:r>
            <a:r>
              <a:rPr lang="pl-PL" sz="3000" b="1" dirty="0" err="1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Tennis</a:t>
            </a:r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Canada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355330" y="4936450"/>
            <a:ext cx="46127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805940"/>
            <a:ext cx="749380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- Roger Martin tłumaczy sukces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Tennis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Canada „wygraliśmy stosując unikalną strategię, która muszą stosować mniejsze organizacje starające się pokonać dominującego lidera”.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Konieczne było wypracowanie własnego modelu sukcesu, odmiennego od strategii stosowanych przez dominujące w światowym tenisie USA i Francję.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- Od 2005 roku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Tennis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Kanada wypracował własną, unikalną strategię udzielając odpowiedzi na </a:t>
            </a:r>
            <a:r>
              <a:rPr lang="pl-PL" sz="1800" b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5 kluczowych pytań.</a:t>
            </a: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5 kluczowych pytań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strategii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309610" y="4936450"/>
            <a:ext cx="5069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668780"/>
            <a:ext cx="749380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1. Do jakich wygranych aspirujecie?</a:t>
            </a:r>
          </a:p>
          <a:p>
            <a:pPr algn="just">
              <a:lnSpc>
                <a:spcPct val="115000"/>
              </a:lnSpc>
            </a:pPr>
            <a:endParaRPr lang="pl-PL" sz="1800" b="1" i="1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b="1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2. Na jakim boisku będzie przede wszystkim toczyć się Wasza gra?</a:t>
            </a:r>
          </a:p>
          <a:p>
            <a:pPr algn="just">
              <a:lnSpc>
                <a:spcPct val="115000"/>
              </a:lnSpc>
            </a:pPr>
            <a:endParaRPr lang="pl-PL" sz="1800" b="1" i="1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Skupiliśmy się na najtrudniejszej i najbardziej prestiżowej grze – singlach mężczyzn i kobiet. Postanowiliśmy skupić się na wczesnej karierze zawodników 8 i 9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latków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, którzy potrzebowali wsparcia, aby rozwinąć się do światowego poziomu odchodząc od wcześniejszego wzorca finansowania zawodników we wczesnym wieku seniorskim, którzy osiągają przeciętne sukcesy.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5 kluczowych pytań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strategii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309610" y="4936450"/>
            <a:ext cx="50699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668780"/>
            <a:ext cx="749380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3. Jakie zasoby są niezbędne do wygranej?</a:t>
            </a:r>
          </a:p>
          <a:p>
            <a:pPr algn="just">
              <a:lnSpc>
                <a:spcPct val="115000"/>
              </a:lnSpc>
            </a:pPr>
            <a:endParaRPr lang="pl-PL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Najwyższej jakości opieka trenerska w narodowym centrum tenisa. Wymagało to inwestycji w infrastrukturę i talent na międzynarodowym poziomie. Po raz pierwszy w historii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Tennis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Canada zatrudnił międzynarodowo uznanych trenerów i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przekirował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swoje zasoby na prace z młodymi zawodnikami. Podjęliśmy duże ryzyko i osiągnęliśmy nadzwyczajny zwrot z inwestycji.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5 kluczowych pytań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strategii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286750" y="4936450"/>
            <a:ext cx="52985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811531" y="1623060"/>
            <a:ext cx="7943850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4. Na czym skoncentruje się nasz system zarządzania?</a:t>
            </a:r>
          </a:p>
          <a:p>
            <a:pPr algn="just">
              <a:lnSpc>
                <a:spcPct val="115000"/>
              </a:lnSpc>
            </a:pPr>
            <a:endParaRPr lang="pl-PL" sz="1800" b="1" i="1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Stworzyliśmy własne ścieżki rozwoju, które wyznaczały cele pozwalające uzyskać i utrzymać finansowanie rozwoju kariery. Dzięki temu skoncentrowaliśmy strumień zasobów na małej grupie zawodników rokujących na osiąganie światowego sukcesu. W organizacji udało nam się stworzyć kulturę sukcesu, wiary w to, że najlepsze czasy są jeszcze przed nami. Międzynarodowe sukcesy naszych zawodników pomagają utrzymać ducha organizacji. Kreujemy więcej talentów za mniej zasobów, co jest miara naszego sukcesu. Mając mniej niż 1/10 zasobów naszych konkurentów stworzyliśmy trwałą platformę rozwoju pozwalająca nie tylko na utrzymanie udziału w grze, ale też konkurowanie i wygrywanie.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5 kluczowych pytań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strategii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286750" y="4936450"/>
            <a:ext cx="52985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811531" y="1623060"/>
            <a:ext cx="7898129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5. Jak wygrać w konkurencji z innym?</a:t>
            </a:r>
          </a:p>
          <a:p>
            <a:pPr algn="just">
              <a:lnSpc>
                <a:spcPct val="115000"/>
              </a:lnSpc>
            </a:pPr>
            <a:endParaRPr lang="pl-PL" sz="1800" b="1" i="1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Selektywnie wybraliśmy najlepsze praktyki od naszych konkurentów, tworząc swój własny program rozwoju. Musieliśmy zwiększyć bazę przychodów z dwóch najważniejszych turniejów. Prezes Michael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Downey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miał dość umiejętności biznesowych aby zwiększyć przychody z dwóch głównych imprez z 3 do 12 milionów $ rocznie, w ciągu kilku lat. Utworzyliśmy narodowe centrum tenisa, w którym w pełnym wymiarze zatrudniamy światowej klasy trenerów pracujących z uzdolnioną młodzieżą.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5 kluczowych pytań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strategii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286750" y="4936450"/>
            <a:ext cx="52985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811531" y="1623060"/>
            <a:ext cx="7715249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4. Jak wygrać w konkurencji z innym?</a:t>
            </a:r>
          </a:p>
          <a:p>
            <a:pPr algn="just">
              <a:lnSpc>
                <a:spcPct val="115000"/>
              </a:lnSpc>
            </a:pPr>
            <a:endParaRPr lang="pl-PL" sz="1800" b="1" i="1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Zatrudniliśmy trenerów współpracujących z zawodnikami z czołowej 10 rankingu na międzynarodowym rynku - Louis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Borfiga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pracował uprzednio w narodowym centrum we Francji, Bob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Brett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był jednym z najbardziej doświadczonych trenerów na rynku. Zamiast pracować z kadra narodową zatrudniliśmy ich do szkolenia zdolnej młodzieży poniżej 14 roku życia. 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Pozostawiliśmy program wsparcia dla dorosłych zawodników. Ale realizowany by on poza Kanadą – w przypadku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Raonica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finansowaliśmy wsparcie w akademii tenisowej w Hiszpanii, dla Eugenie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Bouchard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szkolenia na Florydzie.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99169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5 kluczowych pytań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strategii</a:t>
            </a:r>
            <a:endParaRPr lang="pl-PL"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286750" y="4936450"/>
            <a:ext cx="52985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811531" y="1623060"/>
            <a:ext cx="7715249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800" b="1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5. Jak wygrać w konkurencji z innym?</a:t>
            </a:r>
          </a:p>
          <a:p>
            <a:pPr algn="just">
              <a:lnSpc>
                <a:spcPct val="115000"/>
              </a:lnSpc>
            </a:pPr>
            <a:endParaRPr lang="pl-PL" sz="1800" b="1" i="1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Zatrudniliśmy trenerów współpracujących z zawodnikami z czołowej 10 rankingu na międzynarodowym rynku - Louis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Borfiga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pracował uprzednio w narodowym centrum we Francji, Bob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Brett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był jednym z najbardziej doświadczonych trenerów na rynku. Zamiast pracować z kadra narodową zatrudniliśmy ich do szkolenia zdolnej młodzieży poniżej 14 roku życia. </a:t>
            </a:r>
          </a:p>
          <a:p>
            <a:pPr algn="just">
              <a:lnSpc>
                <a:spcPct val="115000"/>
              </a:lnSpc>
            </a:pP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Pozostawiliśmy program wsparcia dla dorosłych zawodników. Ale realizowany by on poza Kanadą – w przypadku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Raonica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finansowaliśmy wsparcie w akademii tenisowej w Hiszpanii, dla Eugenie </a:t>
            </a:r>
            <a:r>
              <a:rPr lang="pl-PL" sz="18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Bouchard</a:t>
            </a:r>
            <a:r>
              <a:rPr lang="pl-PL" sz="18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szkolenia na Florydzie.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2601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Wprowadzenie</a:t>
            </a: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485900"/>
            <a:ext cx="783670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Jesteśmy nastawieni na wzajemny proces uczenia się</a:t>
            </a:r>
          </a:p>
          <a:p>
            <a:endParaRPr lang="pl-PL" sz="18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Proponujemy nieformalne podejście – możliwość przerwania w dowolnym momencie, komentarza, pytania, wyjaśnienia.</a:t>
            </a:r>
          </a:p>
          <a:p>
            <a:endParaRPr lang="pl-PL" sz="18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Jedno ograniczenie traktujemy w projekcie warsztatów jako sztywne – czas rozpoczęcia i czas zakończenia. </a:t>
            </a:r>
          </a:p>
          <a:p>
            <a:endParaRPr lang="pl-PL" sz="18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Chcemy pomóc – możliwe pytania i konsultacje także po warsztatach </a:t>
            </a:r>
          </a:p>
          <a:p>
            <a:endParaRPr lang="pl-PL" sz="18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r>
              <a:rPr lang="pl-PL" sz="1800" i="1" dirty="0" smtClean="0">
                <a:solidFill>
                  <a:srgbClr val="0055A4"/>
                </a:solidFill>
                <a:ea typeface="Open Sans"/>
                <a:cs typeface="Open Sans"/>
                <a:sym typeface="Open Sans"/>
                <a:hlinkClick r:id="rId5"/>
              </a:rPr>
              <a:t>@</a:t>
            </a:r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pl-PL" sz="1800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  <a:hlinkClick r:id="rId6"/>
              </a:rPr>
              <a:t>m.zdziarski@uw.edu.pl</a:t>
            </a:r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, </a:t>
            </a:r>
          </a:p>
          <a:p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  <a:hlinkClick r:id="rId5"/>
              </a:rPr>
              <a:t>@ </a:t>
            </a:r>
            <a:r>
              <a:rPr lang="pl-PL" sz="1800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  <a:hlinkClick r:id="rId5"/>
              </a:rPr>
              <a:t>miklos</a:t>
            </a:r>
            <a:r>
              <a:rPr lang="pl-PL" altLang="pl-PL" sz="1800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  <a:hlinkClick r:id="rId5"/>
              </a:rPr>
              <a:t>_</a:t>
            </a:r>
            <a:r>
              <a:rPr lang="pl-PL" sz="1800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  <a:hlinkClick r:id="rId5"/>
              </a:rPr>
              <a:t>stocker@yahoo.com</a:t>
            </a:r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, </a:t>
            </a:r>
          </a:p>
          <a:p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  <a:hlinkClick r:id="rId7"/>
              </a:rPr>
              <a:t>@ </a:t>
            </a:r>
            <a:r>
              <a:rPr lang="pl-PL" sz="1800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  <a:hlinkClick r:id="rId7"/>
              </a:rPr>
              <a:t>mike-troilo@utulsa.edu</a:t>
            </a:r>
            <a:endParaRPr lang="pl-PL" sz="18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endParaRPr lang="pl-PL" sz="18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</a:p>
          <a:p>
            <a:endParaRPr lang="pl-PL" sz="18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endParaRPr lang="pl-PL" sz="18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/>
          <p:cNvSpPr txBox="1"/>
          <p:nvPr/>
        </p:nvSpPr>
        <p:spPr>
          <a:xfrm>
            <a:off x="1034250" y="2003624"/>
            <a:ext cx="3883350" cy="264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4540" y="3135612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OBECNE WYNIKI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766400" y="2179025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474400" y="4936450"/>
            <a:ext cx="3422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5" y="1732971"/>
            <a:ext cx="8546005" cy="1037478"/>
          </a:xfrm>
          <a:prstGeom prst="rect">
            <a:avLst/>
          </a:prstGeom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960370"/>
            <a:ext cx="678017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766400" y="2179025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474400" y="4936450"/>
            <a:ext cx="3422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88" y="1277366"/>
            <a:ext cx="5783412" cy="2084884"/>
          </a:xfrm>
          <a:prstGeom prst="rect">
            <a:avLst/>
          </a:prstGeom>
        </p:spPr>
      </p:pic>
      <p:pic>
        <p:nvPicPr>
          <p:cNvPr id="10" name="Obraz 9" descr="Wycinek ekranu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71" y="3459798"/>
            <a:ext cx="5804619" cy="168370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766400" y="2179025"/>
            <a:ext cx="5611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365760" y="1459495"/>
            <a:ext cx="8389620" cy="1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-PL" sz="18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DWA Z PIĘCIU PYTAŃ: </a:t>
            </a:r>
          </a:p>
          <a:p>
            <a:pPr algn="ctr"/>
            <a:endParaRPr lang="pl-PL" sz="1800" b="1" dirty="0" smtClean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ctr"/>
            <a:r>
              <a:rPr lang="pl-PL" sz="18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/>
            </a:r>
            <a:br>
              <a:rPr lang="pl-PL" sz="18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</a:br>
            <a:r>
              <a:rPr lang="pl-PL" sz="18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Prosimy o zapisanie nazwy związku i odpowiedzi na kartkach</a:t>
            </a:r>
          </a:p>
          <a:p>
            <a:pPr algn="ctr"/>
            <a:endParaRPr lang="pl-PL" sz="1800" b="1" dirty="0" smtClean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ctr"/>
            <a:r>
              <a:rPr lang="pl-PL" sz="1800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Do jakich wygranych aspiruje Wasz związek?</a:t>
            </a:r>
          </a:p>
          <a:p>
            <a:pPr algn="ctr"/>
            <a:endParaRPr lang="pl-PL" sz="1800" dirty="0" smtClean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ctr"/>
            <a:r>
              <a:rPr lang="pl-PL" sz="1800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Na jakim boisku będzie toczyć się przede wszystkim gra?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474400" y="4936450"/>
            <a:ext cx="3422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937850" y="1698965"/>
            <a:ext cx="524019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Dziękuję za uwagę</a:t>
            </a:r>
            <a:endParaRPr sz="3000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1766400" y="2968255"/>
            <a:ext cx="5611200" cy="1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-PL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Dr </a:t>
            </a:r>
            <a:r>
              <a:rPr lang="fr-FR" b="1" dirty="0" err="1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Michał</a:t>
            </a:r>
            <a:r>
              <a:rPr lang="fr-FR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fr-FR" b="1" dirty="0" err="1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Zdziarski</a:t>
            </a:r>
            <a:endParaRPr lang="pl-PL" b="1" dirty="0" smtClean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ctr"/>
            <a:endParaRPr lang="pl-PL" b="1" dirty="0" smtClean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ctr"/>
            <a:r>
              <a:rPr lang="pl-PL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Wydział Zarządzania </a:t>
            </a:r>
          </a:p>
          <a:p>
            <a:pPr algn="ctr"/>
            <a:r>
              <a:rPr lang="pl-PL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Uniwersytet Warszawski</a:t>
            </a:r>
          </a:p>
          <a:p>
            <a:pPr algn="ctr"/>
            <a:endParaRPr lang="pl-PL" b="1" dirty="0" smtClean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ctr"/>
            <a:endParaRPr lang="fr-FR" b="1" dirty="0" smtClean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ctr"/>
            <a:r>
              <a:rPr lang="fr-FR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m.zdziarski@uw.edu.pl</a:t>
            </a:r>
          </a:p>
          <a:p>
            <a:pPr algn="ctr"/>
            <a:r>
              <a:rPr lang="fr-FR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tel. +48</a:t>
            </a:r>
            <a:r>
              <a:rPr lang="pl-PL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fr-FR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505</a:t>
            </a:r>
            <a:r>
              <a:rPr lang="pl-PL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fr-FR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176</a:t>
            </a:r>
            <a:r>
              <a:rPr lang="pl-PL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fr-FR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174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8474400" y="4936450"/>
            <a:ext cx="342201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sz="1000" dirty="0">
              <a:solidFill>
                <a:srgbClr val="0D4A87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969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2601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pl-PL" sz="32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Zanim zaczniemy…</a:t>
            </a:r>
            <a:endParaRPr lang="pl-PL" sz="3200" b="1" dirty="0">
              <a:solidFill>
                <a:srgbClr val="0D4A87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838665" y="1748790"/>
            <a:ext cx="803101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defRPr/>
            </a:pPr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Proszę o krótkie przedstawienie się i odpowiedź na </a:t>
            </a:r>
            <a:r>
              <a:rPr lang="pl-PL" sz="1800" b="1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dwa proste pytania:</a:t>
            </a:r>
          </a:p>
          <a:p>
            <a:pPr lvl="0">
              <a:defRPr/>
            </a:pPr>
            <a:endParaRPr lang="pl-PL" sz="18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342900" lvl="0" indent="-342900">
              <a:defRPr/>
            </a:pPr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- Jakie są Twoje oczekiwania w stosunku do warsztatów zarządzania strategicznego?</a:t>
            </a:r>
          </a:p>
          <a:p>
            <a:pPr marL="342900" lvl="0" indent="-342900">
              <a:defRPr/>
            </a:pPr>
            <a:endParaRPr lang="pl-PL" sz="18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342900" lvl="0" indent="-342900">
              <a:defRPr/>
            </a:pPr>
            <a:r>
              <a:rPr lang="pl-PL" sz="18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- Jakie masz doświadczenie z formułowaniem, wdrażaniem i nadzorowaniem strategii?</a:t>
            </a: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62888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Strategia – kluczowy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aspekt sport </a:t>
            </a:r>
            <a:r>
              <a:rPr lang="pl-PL" sz="3000" b="1" dirty="0" err="1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governance</a:t>
            </a:r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 – dobrego zarządzania sportem</a:t>
            </a: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2251710"/>
            <a:ext cx="747094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600" b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Governance</a:t>
            </a:r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– z greki: </a:t>
            </a:r>
            <a:r>
              <a:rPr lang="pl-PL" sz="1600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kybernan</a:t>
            </a:r>
            <a:r>
              <a:rPr lang="pl-PL" sz="16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– sterować statkiem, z łaciny </a:t>
            </a:r>
            <a:r>
              <a:rPr lang="pl-PL" sz="1600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gubernare</a:t>
            </a:r>
            <a:r>
              <a:rPr lang="pl-PL" sz="16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– kierować, rządzić, przewodzić, w jęz. </a:t>
            </a:r>
            <a:r>
              <a:rPr lang="pl-PL" sz="1600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francukim</a:t>
            </a:r>
            <a:r>
              <a:rPr lang="pl-PL" sz="16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od XI wieku „</a:t>
            </a:r>
            <a:r>
              <a:rPr lang="pl-PL" sz="1600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governer</a:t>
            </a:r>
            <a:r>
              <a:rPr lang="pl-PL" sz="16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” być na czele, sterować, wydawać polecenia, nadawać kierunek. </a:t>
            </a:r>
          </a:p>
          <a:p>
            <a:endParaRPr lang="pl-PL" sz="16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r>
              <a:rPr lang="pl-PL" sz="1600" b="1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Koncepcja sport </a:t>
            </a:r>
            <a:r>
              <a:rPr lang="pl-PL" sz="1600" b="1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governance</a:t>
            </a:r>
            <a:r>
              <a:rPr lang="pl-PL" sz="16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, dobrych praktyk i zarządzania strategicznego są zapożyczone z biznesu, gdzie starania o wysoki poziom </a:t>
            </a:r>
            <a:r>
              <a:rPr lang="pl-PL" sz="1600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corporate</a:t>
            </a:r>
            <a:r>
              <a:rPr lang="pl-PL" sz="16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pl-PL" sz="1600" i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governance</a:t>
            </a:r>
            <a:r>
              <a:rPr lang="pl-PL" sz="1600" i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ma swoje korzenie w koncepcjach rozwiązywania konfliktu interesów właścicieli i menadżerów z pierwszej połowy XX wieku i sztuki wygrywania wojen</a:t>
            </a:r>
          </a:p>
          <a:p>
            <a:endParaRPr lang="pl-PL" sz="1600" i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Strategia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– wiele szkół i definicji. Teoria i praktyka podpowiadają, że strategia powinna się charakteryzować trzema cechami: prostotą, komplementarnością wyborów i spójnością zewnętrzną </a:t>
            </a:r>
            <a:endParaRPr lang="pl-PL" sz="1600" dirty="0" smtClean="0">
              <a:latin typeface="+mj-lt"/>
            </a:endParaRPr>
          </a:p>
          <a:p>
            <a:pPr algn="just">
              <a:lnSpc>
                <a:spcPct val="115000"/>
              </a:lnSpc>
            </a:pPr>
            <a:endParaRPr lang="en-US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/>
          <p:cNvSpPr txBox="1"/>
          <p:nvPr/>
        </p:nvSpPr>
        <p:spPr>
          <a:xfrm>
            <a:off x="1034250" y="2003624"/>
            <a:ext cx="3883350" cy="264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pl-PL" sz="18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4540" y="3135612"/>
            <a:ext cx="62568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GOOD GOVERNANCE:</a:t>
            </a:r>
          </a:p>
          <a:p>
            <a:r>
              <a:rPr lang="pl-PL" sz="2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TWORZENIA ORAZ PUBLIKACJA STARTEGII</a:t>
            </a:r>
          </a:p>
          <a:p>
            <a:pPr>
              <a:buFontTx/>
              <a:buChar char="-"/>
            </a:pPr>
            <a:r>
              <a:rPr lang="pl-PL" sz="2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 BADANIE ZWIĄZKÓW SPORTÓW </a:t>
            </a:r>
          </a:p>
          <a:p>
            <a:r>
              <a:rPr lang="pl-PL" sz="2000" b="1" dirty="0" smtClean="0">
                <a:solidFill>
                  <a:srgbClr val="0D4A87"/>
                </a:solidFill>
                <a:latin typeface="Open Sans"/>
                <a:ea typeface="Open Sans"/>
                <a:cs typeface="Open Sans"/>
                <a:sym typeface="Open Sans"/>
              </a:rPr>
              <a:t>OLIMPIJSKICH W AUSTRALII, KANADZIE, UK, USA</a:t>
            </a:r>
            <a:endParaRPr lang="en-US" sz="2000" dirty="0">
              <a:solidFill>
                <a:srgbClr val="0D4A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62888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WNIOSKI</a:t>
            </a: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30105" y="1280160"/>
            <a:ext cx="784813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Tx/>
              <a:buChar char="-"/>
            </a:pPr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liderami 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tworzenia oraz publikacji strategii na swoich stronach internetowych związki sportów olimpijskich w </a:t>
            </a:r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Australii 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oraz</a:t>
            </a:r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Wielkiej Brytanii</a:t>
            </a:r>
          </a:p>
          <a:p>
            <a:pPr>
              <a:buFontTx/>
              <a:buChar char="-"/>
            </a:pPr>
            <a:endParaRPr lang="pl-PL" sz="1600" b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>
              <a:buFontTx/>
              <a:buChar char="-"/>
            </a:pPr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brak strategii 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w wyżej wymienionych krajach najczęściej związany z </a:t>
            </a:r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niszą sportu 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(sporty zimowe w Australii) lub</a:t>
            </a:r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włączeniem do kanonu sportów olimpijskich </a:t>
            </a:r>
          </a:p>
          <a:p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w Tokio 2020 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(</a:t>
            </a:r>
            <a:r>
              <a:rPr lang="pl-PL" sz="1600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skateboarding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, surfing, wspinaczka).</a:t>
            </a:r>
          </a:p>
          <a:p>
            <a:pPr>
              <a:buFontTx/>
              <a:buChar char="-"/>
            </a:pPr>
            <a:endParaRPr lang="pl-PL" sz="1600" b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>
              <a:buFontTx/>
              <a:buChar char="-"/>
            </a:pP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najmniejszy odsetek publikacji 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strategii w federacjach </a:t>
            </a:r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Stanów Zjednoczonych 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(prawdopodobieństwo mniejszego </a:t>
            </a:r>
            <a:r>
              <a:rPr lang="pl-PL" sz="1600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impaktu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związków na sport, ze względu na bardzo dużą liczbę sportowców, samodzielność oraz stopień profesjonalizacji lig (w tym akademickich) oraz biznesu.</a:t>
            </a:r>
            <a:endParaRPr lang="pl-PL" sz="1600" b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>
              <a:buFontTx/>
              <a:buChar char="-"/>
            </a:pPr>
            <a:endParaRPr lang="pl-PL" sz="1600" b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>
              <a:buFontTx/>
              <a:buChar char="-"/>
            </a:pPr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przykłady bardzo dobrych strategii w pliku </a:t>
            </a:r>
            <a:r>
              <a:rPr lang="pl-PL" sz="1600" b="1" dirty="0" err="1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pdf</a:t>
            </a:r>
            <a:r>
              <a:rPr lang="pl-PL" sz="1600" b="1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pl-PL" sz="16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przesłanym do przedstawicieli Związków.</a:t>
            </a:r>
          </a:p>
          <a:p>
            <a:pPr>
              <a:buFontTx/>
              <a:buChar char="-"/>
            </a:pPr>
            <a:endParaRPr lang="pl-PL" sz="1600" b="1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r>
              <a:rPr lang="pl-PL" sz="1200" dirty="0" smtClean="0">
                <a:solidFill>
                  <a:srgbClr val="0055A4"/>
                </a:solidFill>
                <a:latin typeface="+mj-lt"/>
                <a:ea typeface="Open Sans"/>
                <a:cs typeface="Open Sans"/>
                <a:sym typeface="Open Sans"/>
              </a:rPr>
              <a:t>Autor badania: Magdalena Gałecka, 2018</a:t>
            </a:r>
            <a:endParaRPr lang="pl-PL" sz="1100" dirty="0" smtClean="0">
              <a:solidFill>
                <a:srgbClr val="0055A4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15000"/>
              </a:lnSpc>
            </a:pPr>
            <a:endParaRPr lang="en-US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2601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Strategia, dobre praktyki </a:t>
            </a:r>
          </a:p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i kodeksy mają znaczenie</a:t>
            </a: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87255" y="1634490"/>
            <a:ext cx="7745265" cy="28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Badania własne (2017), prezentowane na konferencji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Academy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of International Business, z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Michalem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Troilo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,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Miklosem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Stockerem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i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Svetlaną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Orlovą</a:t>
            </a:r>
            <a:endParaRPr lang="pl-PL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endParaRPr lang="pl-PL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600" b="1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Czy orientacja na strategię </a:t>
            </a:r>
            <a:r>
              <a:rPr lang="pl-PL" sz="1600" b="1" i="1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vs</a:t>
            </a:r>
            <a:r>
              <a:rPr lang="pl-PL" sz="1600" b="1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orientacja na kontrolę wpływa na wyniki spółek?</a:t>
            </a:r>
          </a:p>
          <a:p>
            <a:pPr algn="just">
              <a:lnSpc>
                <a:spcPct val="115000"/>
              </a:lnSpc>
            </a:pPr>
            <a:endParaRPr lang="pl-PL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Porównanie danych o kodeksach dobrych praktyk, warunkach instytucjonalnych </a:t>
            </a:r>
          </a:p>
          <a:p>
            <a:pPr algn="just">
              <a:lnSpc>
                <a:spcPct val="115000"/>
              </a:lnSpc>
            </a:pP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i wynikach spółek w 39 krajach w latach 1990-2016 i 77,000 obserwacji o wynikach jednostkowych firm na podstawie informacji z Banku Światowego i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European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Corporate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Governance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</a:t>
            </a:r>
            <a:r>
              <a:rPr lang="pl-PL" sz="1600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Institute</a:t>
            </a:r>
            <a:r>
              <a:rPr lang="pl-PL" sz="1600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 (ECGI)</a:t>
            </a:r>
          </a:p>
          <a:p>
            <a:pPr algn="just">
              <a:lnSpc>
                <a:spcPct val="115000"/>
              </a:lnSpc>
            </a:pPr>
            <a:endParaRPr lang="pl-PL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  <a:p>
            <a:pPr algn="just">
              <a:lnSpc>
                <a:spcPct val="115000"/>
              </a:lnSpc>
            </a:pPr>
            <a:r>
              <a:rPr lang="pl-PL" sz="1600" b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Potwierdziliśmy hipotezę, że orientacja na strategię w kodeksach dobrych praktyk, wpływa na wyniki osiągane przez indywidualne spółki</a:t>
            </a:r>
          </a:p>
          <a:p>
            <a:pPr algn="just">
              <a:lnSpc>
                <a:spcPct val="115000"/>
              </a:lnSpc>
            </a:pPr>
            <a:endParaRPr lang="en-US" sz="16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026325" y="542550"/>
            <a:ext cx="5260175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3000" b="1" dirty="0" smtClean="0">
                <a:solidFill>
                  <a:srgbClr val="0D4A87"/>
                </a:solidFill>
                <a:latin typeface="+mj-lt"/>
                <a:ea typeface="Open Sans"/>
                <a:cs typeface="Open Sans"/>
                <a:sym typeface="Open Sans"/>
              </a:rPr>
              <a:t>Dobre praktyki i kodeksy mają znaczenie</a:t>
            </a:r>
          </a:p>
        </p:txBody>
      </p:sp>
      <p:sp>
        <p:nvSpPr>
          <p:cNvPr id="98" name="Shape 98"/>
          <p:cNvSpPr/>
          <p:nvPr/>
        </p:nvSpPr>
        <p:spPr>
          <a:xfrm>
            <a:off x="794250" y="651425"/>
            <a:ext cx="58500" cy="438300"/>
          </a:xfrm>
          <a:prstGeom prst="rect">
            <a:avLst/>
          </a:prstGeom>
          <a:solidFill>
            <a:srgbClr val="EA88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479800" y="335100"/>
            <a:ext cx="1334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8563101" y="4936450"/>
            <a:ext cx="253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000">
                <a:solidFill>
                  <a:srgbClr val="0D4A87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000">
              <a:solidFill>
                <a:srgbClr val="0D4A87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500" y="563701"/>
            <a:ext cx="2654061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918675" y="5292090"/>
            <a:ext cx="7105185" cy="23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i="1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Źródło</a:t>
            </a:r>
            <a:r>
              <a:rPr lang="en-US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: </a:t>
            </a:r>
            <a:r>
              <a:rPr lang="en-US" i="1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Troilo</a:t>
            </a:r>
            <a:r>
              <a:rPr lang="en-US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, Stocker, </a:t>
            </a:r>
            <a:r>
              <a:rPr lang="en-US" i="1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Zdziarski</a:t>
            </a:r>
            <a:r>
              <a:rPr lang="en-US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, </a:t>
            </a:r>
            <a:r>
              <a:rPr lang="en-US" i="1" dirty="0" err="1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Orlova</a:t>
            </a:r>
            <a:r>
              <a:rPr lang="en-US" i="1" dirty="0" smtClean="0">
                <a:solidFill>
                  <a:srgbClr val="0D4A87"/>
                </a:solidFill>
                <a:highlight>
                  <a:srgbClr val="FFFFFF"/>
                </a:highlight>
                <a:latin typeface="+mj-lt"/>
                <a:ea typeface="Open Sans" charset="0"/>
                <a:cs typeface="Open Sans" charset="0"/>
                <a:sym typeface="Open Sans"/>
              </a:rPr>
              <a:t>, 2017</a:t>
            </a:r>
          </a:p>
          <a:p>
            <a:pPr algn="just">
              <a:lnSpc>
                <a:spcPct val="115000"/>
              </a:lnSpc>
            </a:pPr>
            <a:endParaRPr lang="en-US" sz="1800" dirty="0" smtClean="0">
              <a:solidFill>
                <a:srgbClr val="0D4A87"/>
              </a:solidFill>
              <a:highlight>
                <a:srgbClr val="FFFFFF"/>
              </a:highlight>
              <a:latin typeface="+mj-lt"/>
              <a:ea typeface="Open Sans" charset="0"/>
              <a:cs typeface="Open Sans" charset="0"/>
              <a:sym typeface="Open Sans"/>
            </a:endParaRPr>
          </a:p>
        </p:txBody>
      </p:sp>
      <p:pic>
        <p:nvPicPr>
          <p:cNvPr id="8" name="Kép 11" descr="C:\Users\DR\AppData\Local\Microsoft\Windows\INetCache\Content.Word\matrix all countries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1" y="1792607"/>
            <a:ext cx="7500991" cy="32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1816</Words>
  <Application>Microsoft Office PowerPoint</Application>
  <PresentationFormat>Pokaz na ekranie (16:10)</PresentationFormat>
  <Paragraphs>235</Paragraphs>
  <Slides>34</Slides>
  <Notes>34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7" baseType="lpstr">
      <vt:lpstr>Arial</vt:lpstr>
      <vt:lpstr>Open Sans</vt:lpstr>
      <vt:lpstr>Simple Light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ACER</cp:lastModifiedBy>
  <cp:revision>35</cp:revision>
  <dcterms:modified xsi:type="dcterms:W3CDTF">2018-05-24T23:18:16Z</dcterms:modified>
</cp:coreProperties>
</file>